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3" r:id="rId16"/>
    <p:sldId id="269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4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25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14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697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411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98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028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194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62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10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27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699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01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89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954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6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2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9DA2B-CFFA-4CDF-A7EE-2B8507C6073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4DE73E-AFF7-4FF7-B164-44A374BA3B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08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E301A-ECF1-4114-B48E-8F4997DFFA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Healthy Home Prediction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74031E-F4F0-F947-0091-389AF5954F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-Bowen Xiao</a:t>
            </a:r>
          </a:p>
          <a:p>
            <a:r>
              <a:rPr lang="en-US" altLang="zh-CN" dirty="0"/>
              <a:t>-</a:t>
            </a:r>
            <a:r>
              <a:rPr lang="en-US" altLang="zh-CN" dirty="0" err="1"/>
              <a:t>Jiayu</a:t>
            </a:r>
            <a:r>
              <a:rPr lang="en-US" altLang="zh-CN" dirty="0"/>
              <a:t> Liu</a:t>
            </a:r>
          </a:p>
          <a:p>
            <a:r>
              <a:rPr lang="en-US" altLang="zh-CN" dirty="0"/>
              <a:t>-</a:t>
            </a:r>
            <a:r>
              <a:rPr lang="en-US" altLang="zh-CN" dirty="0" err="1"/>
              <a:t>Zheqi</a:t>
            </a:r>
            <a:r>
              <a:rPr lang="en-US" altLang="zh-CN" dirty="0"/>
              <a:t> Sun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187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A4511C-BB40-3B7E-4880-6D96B736B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45" y="424465"/>
            <a:ext cx="8596668" cy="628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Scatter Plot of PM2.5 and Distance to Major Highway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59BE77-B5E1-C2B7-D846-BE67DA70A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6" y="1052952"/>
            <a:ext cx="9649292" cy="54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5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B0E6D-5342-6A0A-214A-B76D992C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61" y="832022"/>
            <a:ext cx="8596668" cy="1320800"/>
          </a:xfrm>
        </p:spPr>
        <p:txBody>
          <a:bodyPr/>
          <a:lstStyle/>
          <a:p>
            <a:r>
              <a:rPr lang="en-US" altLang="zh-CN" dirty="0"/>
              <a:t>Step 3 Modelling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0932B-5B0F-DF19-3269-9E78CC260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61" y="2648680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Random Forest</a:t>
            </a:r>
          </a:p>
          <a:p>
            <a:r>
              <a:rPr lang="en-US" altLang="zh-CN" sz="2400"/>
              <a:t>Gradient Boosting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23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3C62C-0D2A-C7C5-1AA4-7CD7DCA5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NO2</a:t>
            </a:r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F37B869-2DEA-ACA0-D3FA-96EA89E0B9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155090"/>
              </p:ext>
            </p:extLst>
          </p:nvPr>
        </p:nvGraphicFramePr>
        <p:xfrm>
          <a:off x="677863" y="1977082"/>
          <a:ext cx="8596311" cy="4443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3986806918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883573389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1532497484"/>
                    </a:ext>
                  </a:extLst>
                </a:gridCol>
              </a:tblGrid>
              <a:tr h="83525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Random Forest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Gradient Boosting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600103"/>
                  </a:ext>
                </a:extLst>
              </a:tr>
              <a:tr h="835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 Estimator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max_features</a:t>
                      </a:r>
                      <a:r>
                        <a:rPr lang="en-US" altLang="zh-CN" dirty="0"/>
                        <a:t> = 10</a:t>
                      </a:r>
                    </a:p>
                    <a:p>
                      <a:pPr algn="ctr"/>
                      <a:r>
                        <a:rPr lang="en-US" altLang="zh-CN" dirty="0" err="1"/>
                        <a:t>N_estimator</a:t>
                      </a:r>
                      <a:r>
                        <a:rPr lang="en-US" altLang="zh-CN" dirty="0"/>
                        <a:t> = 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max_features</a:t>
                      </a:r>
                      <a:r>
                        <a:rPr lang="en-US" altLang="zh-CN" dirty="0"/>
                        <a:t> = 10</a:t>
                      </a:r>
                    </a:p>
                    <a:p>
                      <a:pPr algn="ctr"/>
                      <a:r>
                        <a:rPr lang="en-US" altLang="zh-CN" dirty="0" err="1"/>
                        <a:t>N_estimator</a:t>
                      </a:r>
                      <a:r>
                        <a:rPr lang="en-US" altLang="zh-CN" dirty="0"/>
                        <a:t> = 200</a:t>
                      </a:r>
                    </a:p>
                    <a:p>
                      <a:pPr algn="ctr"/>
                      <a:r>
                        <a:rPr lang="en-US" altLang="zh-CN" dirty="0" err="1"/>
                        <a:t>learning_rate</a:t>
                      </a:r>
                      <a:r>
                        <a:rPr lang="en-US" altLang="zh-CN" dirty="0"/>
                        <a:t> = 0.5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699304"/>
                  </a:ext>
                </a:extLst>
              </a:tr>
              <a:tr h="48391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Training Set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316274"/>
                  </a:ext>
                </a:extLst>
              </a:tr>
              <a:tr h="483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 RMSE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2.30918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2.98112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652804"/>
                  </a:ext>
                </a:extLst>
              </a:tr>
              <a:tr h="48391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 Set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02283"/>
                  </a:ext>
                </a:extLst>
              </a:tr>
              <a:tr h="483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2.12202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2.82791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289443"/>
                  </a:ext>
                </a:extLst>
              </a:tr>
              <a:tr h="483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0.94452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0.90147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0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90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4E5EF-915F-1479-E7F0-22FFCD0B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2" y="202178"/>
            <a:ext cx="8596668" cy="1320800"/>
          </a:xfrm>
        </p:spPr>
        <p:txBody>
          <a:bodyPr/>
          <a:lstStyle/>
          <a:p>
            <a:r>
              <a:rPr lang="en-US" altLang="zh-CN" dirty="0"/>
              <a:t>Feature Importance and Permutation Importance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848B36-E61A-B50E-1B70-A4FA154BC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" y="1403867"/>
            <a:ext cx="3559965" cy="54335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9DB948-0C71-DFB1-54FD-3B87EF89A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70" y="1434350"/>
            <a:ext cx="3711364" cy="54030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3025F8-380D-093F-E667-14E8AFF7F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206" y="1371125"/>
            <a:ext cx="3979934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9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3C62C-0D2A-C7C5-1AA4-7CD7DCA5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</a:t>
            </a:r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F37B869-2DEA-ACA0-D3FA-96EA89E0B9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217384"/>
              </p:ext>
            </p:extLst>
          </p:nvPr>
        </p:nvGraphicFramePr>
        <p:xfrm>
          <a:off x="677863" y="1977082"/>
          <a:ext cx="8596311" cy="4443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3986806918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883573389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1532497484"/>
                    </a:ext>
                  </a:extLst>
                </a:gridCol>
              </a:tblGrid>
              <a:tr h="83525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Random Forest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Gradient Boosting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600103"/>
                  </a:ext>
                </a:extLst>
              </a:tr>
              <a:tr h="835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 Estimator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max_features</a:t>
                      </a:r>
                      <a:r>
                        <a:rPr lang="en-US" altLang="zh-CN" dirty="0"/>
                        <a:t> = 10</a:t>
                      </a:r>
                    </a:p>
                    <a:p>
                      <a:pPr algn="ctr"/>
                      <a:r>
                        <a:rPr lang="en-US" altLang="zh-CN" dirty="0" err="1"/>
                        <a:t>N_estimator</a:t>
                      </a:r>
                      <a:r>
                        <a:rPr lang="en-US" altLang="zh-CN" dirty="0"/>
                        <a:t> = 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max_features</a:t>
                      </a:r>
                      <a:r>
                        <a:rPr lang="en-US" altLang="zh-CN" dirty="0"/>
                        <a:t> = 8</a:t>
                      </a:r>
                    </a:p>
                    <a:p>
                      <a:pPr algn="ctr"/>
                      <a:r>
                        <a:rPr lang="en-US" altLang="zh-CN" dirty="0" err="1"/>
                        <a:t>N_estimator</a:t>
                      </a:r>
                      <a:r>
                        <a:rPr lang="en-US" altLang="zh-CN" dirty="0"/>
                        <a:t> = 200</a:t>
                      </a:r>
                    </a:p>
                    <a:p>
                      <a:pPr algn="ctr"/>
                      <a:r>
                        <a:rPr lang="en-US" altLang="zh-CN" dirty="0" err="1"/>
                        <a:t>learning_rate</a:t>
                      </a:r>
                      <a:r>
                        <a:rPr lang="en-US" altLang="zh-CN" dirty="0"/>
                        <a:t> = 0.5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699304"/>
                  </a:ext>
                </a:extLst>
              </a:tr>
              <a:tr h="48391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Training Set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316274"/>
                  </a:ext>
                </a:extLst>
              </a:tr>
              <a:tr h="483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 RMSE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6.34031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8.0045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652804"/>
                  </a:ext>
                </a:extLst>
              </a:tr>
              <a:tr h="48391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 Set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02283"/>
                  </a:ext>
                </a:extLst>
              </a:tr>
              <a:tr h="483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5.87267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7.81899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289443"/>
                  </a:ext>
                </a:extLst>
              </a:tr>
              <a:tr h="483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0.91893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0.85628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0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561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4E5EF-915F-1479-E7F0-22FFCD0B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2" y="202178"/>
            <a:ext cx="8596668" cy="1320800"/>
          </a:xfrm>
        </p:spPr>
        <p:txBody>
          <a:bodyPr/>
          <a:lstStyle/>
          <a:p>
            <a:r>
              <a:rPr lang="en-US" altLang="zh-CN" dirty="0"/>
              <a:t>Feature Importance and Permutation Importance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B50118-4B70-AC24-B27B-85B0DDA19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1458762"/>
            <a:ext cx="3417257" cy="5399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9B537F-E120-E497-A969-EFBF0713B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53" y="1423283"/>
            <a:ext cx="3905894" cy="54347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D2E723-01FC-DD4E-43D0-27EECDB25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77" y="1423282"/>
            <a:ext cx="3905894" cy="543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6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3C62C-0D2A-C7C5-1AA4-7CD7DCA5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PM2.5</a:t>
            </a:r>
            <a:endParaRPr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F37B869-2DEA-ACA0-D3FA-96EA89E0B9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968075"/>
              </p:ext>
            </p:extLst>
          </p:nvPr>
        </p:nvGraphicFramePr>
        <p:xfrm>
          <a:off x="677863" y="1977082"/>
          <a:ext cx="8596311" cy="4443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3986806918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883573389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1532497484"/>
                    </a:ext>
                  </a:extLst>
                </a:gridCol>
              </a:tblGrid>
              <a:tr h="83525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Random Forest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Gradient Boosting</a:t>
                      </a:r>
                      <a:endParaRPr lang="zh-CN" altLang="en-US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600103"/>
                  </a:ext>
                </a:extLst>
              </a:tr>
              <a:tr h="8352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 Estimator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max_features</a:t>
                      </a:r>
                      <a:r>
                        <a:rPr lang="en-US" altLang="zh-CN" dirty="0"/>
                        <a:t> = 10</a:t>
                      </a:r>
                    </a:p>
                    <a:p>
                      <a:pPr algn="ctr"/>
                      <a:r>
                        <a:rPr lang="en-US" altLang="zh-CN" dirty="0" err="1"/>
                        <a:t>N_estimator</a:t>
                      </a:r>
                      <a:r>
                        <a:rPr lang="en-US" altLang="zh-CN" dirty="0"/>
                        <a:t> = 250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max_features</a:t>
                      </a:r>
                      <a:r>
                        <a:rPr lang="en-US" altLang="zh-CN" dirty="0"/>
                        <a:t> = 10</a:t>
                      </a:r>
                    </a:p>
                    <a:p>
                      <a:pPr algn="ctr"/>
                      <a:r>
                        <a:rPr lang="en-US" altLang="zh-CN" dirty="0" err="1"/>
                        <a:t>N_estimator</a:t>
                      </a:r>
                      <a:r>
                        <a:rPr lang="en-US" altLang="zh-CN" dirty="0"/>
                        <a:t> = 200</a:t>
                      </a:r>
                    </a:p>
                    <a:p>
                      <a:pPr algn="ctr"/>
                      <a:r>
                        <a:rPr lang="en-US" altLang="zh-CN" dirty="0" err="1"/>
                        <a:t>learning_rate</a:t>
                      </a:r>
                      <a:r>
                        <a:rPr lang="en-US" altLang="zh-CN" dirty="0"/>
                        <a:t> = 0.5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699304"/>
                  </a:ext>
                </a:extLst>
              </a:tr>
              <a:tr h="48391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Training Set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316274"/>
                  </a:ext>
                </a:extLst>
              </a:tr>
              <a:tr h="483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Best RMSE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1.40934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1.60973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652804"/>
                  </a:ext>
                </a:extLst>
              </a:tr>
              <a:tr h="48391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 Set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02283"/>
                  </a:ext>
                </a:extLst>
              </a:tr>
              <a:tr h="483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1.32747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1.52008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289443"/>
                  </a:ext>
                </a:extLst>
              </a:tr>
              <a:tr h="483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0.85056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0.80405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40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46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4E5EF-915F-1479-E7F0-22FFCD0BE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2" y="202178"/>
            <a:ext cx="8596668" cy="1320800"/>
          </a:xfrm>
        </p:spPr>
        <p:txBody>
          <a:bodyPr/>
          <a:lstStyle/>
          <a:p>
            <a:r>
              <a:rPr lang="en-US" altLang="zh-CN" dirty="0"/>
              <a:t>Feature Importance and Permutation Importance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F482A4-CACF-2AEB-7F8E-D0FB250C3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9" y="1411488"/>
            <a:ext cx="3578086" cy="54487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F960BB-E732-1901-4D96-F3C94F47D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24" y="1451141"/>
            <a:ext cx="3370084" cy="54068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B1F0924-D6E0-809A-B307-71E2CA4EA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35" y="1461022"/>
            <a:ext cx="3596614" cy="53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1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6890E-53DB-C8E2-46EE-C637B873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324" y="152454"/>
            <a:ext cx="8596668" cy="1320800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458F1A-1E4D-AEB8-7B39-078711C42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76" y="1515082"/>
            <a:ext cx="4086970" cy="53429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545691-D6B1-87ED-C0C1-F95346060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377" y="1473254"/>
            <a:ext cx="4415624" cy="54144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CC6211-42DD-0785-C1EF-47DF56793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1005"/>
            <a:ext cx="3808676" cy="534291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D829B7F-8624-E759-F754-AE7B80E85B96}"/>
              </a:ext>
            </a:extLst>
          </p:cNvPr>
          <p:cNvSpPr txBox="1"/>
          <p:nvPr/>
        </p:nvSpPr>
        <p:spPr>
          <a:xfrm>
            <a:off x="1590675" y="889430"/>
            <a:ext cx="307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NO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30C906-2904-BEE8-BC7F-2DE6FF6B4C32}"/>
              </a:ext>
            </a:extLst>
          </p:cNvPr>
          <p:cNvSpPr txBox="1"/>
          <p:nvPr/>
        </p:nvSpPr>
        <p:spPr>
          <a:xfrm>
            <a:off x="5267325" y="889430"/>
            <a:ext cx="149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NO2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C8C195-A1D1-A847-66BE-15F5F1B650F5}"/>
              </a:ext>
            </a:extLst>
          </p:cNvPr>
          <p:cNvSpPr txBox="1"/>
          <p:nvPr/>
        </p:nvSpPr>
        <p:spPr>
          <a:xfrm>
            <a:off x="8781658" y="889429"/>
            <a:ext cx="240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</a:rPr>
              <a:t>PM2.5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4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7D908-CAEF-D605-4FAA-BEAD5AEA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Main Purpose of This Project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80729F-2FB4-723D-225C-5B6785A8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1959579"/>
            <a:ext cx="8596668" cy="3880773"/>
          </a:xfrm>
        </p:spPr>
        <p:txBody>
          <a:bodyPr/>
          <a:lstStyle/>
          <a:p>
            <a:r>
              <a:rPr lang="en-US" altLang="zh-CN" dirty="0"/>
              <a:t>Insurance companies are likely to pay particular attention to the air quality index that may affect human’s health.</a:t>
            </a:r>
          </a:p>
          <a:p>
            <a:r>
              <a:rPr lang="en-US" altLang="zh-CN" dirty="0"/>
              <a:t>Our project aims to predict the level of NO, NO2 and PM 2.5. A high level of these indexes often leads to a higher probability of lung cancer. Therefore, we assume people who live in an area with a low concentration of NO, NO2 and PM2.5 tend to be healthier.</a:t>
            </a:r>
          </a:p>
          <a:p>
            <a:r>
              <a:rPr lang="en-US" altLang="zh-CN" dirty="0"/>
              <a:t>Our project also tries to find out which elements have a major impact on the level of NO, NO2 and PM2.5, which can help insurance companies customize insurance plans for customers living in different areas.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325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349AA-89DF-0FD0-CCC3-2E83DACE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1 Data Loading and Cleaning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B8EE86-AE71-BC04-06D1-7288AC9F1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62" y="1336841"/>
            <a:ext cx="8596668" cy="3880773"/>
          </a:xfrm>
        </p:spPr>
        <p:txBody>
          <a:bodyPr/>
          <a:lstStyle/>
          <a:p>
            <a:r>
              <a:rPr lang="en-US" altLang="zh-CN" dirty="0"/>
              <a:t>Data are obtained from Kaggle. The features include </a:t>
            </a:r>
            <a:r>
              <a:rPr lang="en-US" altLang="zh-CN" i="1" dirty="0"/>
              <a:t>NO value, NO2 value, PM2P5 value, geometry, </a:t>
            </a:r>
            <a:r>
              <a:rPr lang="en-US" altLang="zh-CN" i="1" dirty="0" err="1"/>
              <a:t>road_type</a:t>
            </a:r>
            <a:r>
              <a:rPr lang="en-US" altLang="zh-CN" i="1" dirty="0"/>
              <a:t>, zone, </a:t>
            </a:r>
            <a:r>
              <a:rPr lang="en-US" altLang="zh-CN" i="1" dirty="0" err="1"/>
              <a:t>trace_name</a:t>
            </a:r>
            <a:r>
              <a:rPr lang="en-US" altLang="zh-CN" i="1" dirty="0"/>
              <a:t>, GEOID, state, country, population density, wind, temperature, longitude, latitude, </a:t>
            </a:r>
            <a:r>
              <a:rPr lang="en-US" altLang="zh-CN" i="1" dirty="0" err="1"/>
              <a:t>Reposiratory_HI</a:t>
            </a:r>
            <a:r>
              <a:rPr lang="en-US" altLang="zh-CN" i="1" dirty="0"/>
              <a:t> and PT_CANCER.</a:t>
            </a:r>
          </a:p>
          <a:p>
            <a:r>
              <a:rPr lang="en-US" altLang="zh-CN" dirty="0"/>
              <a:t>Data information: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70086F-E1EC-8BAE-DDAD-382E27D48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23" y="2602391"/>
            <a:ext cx="4013915" cy="42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7B542-4084-700E-43F8-72180EDD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74" y="606109"/>
            <a:ext cx="8596668" cy="3880773"/>
          </a:xfrm>
        </p:spPr>
        <p:txBody>
          <a:bodyPr/>
          <a:lstStyle/>
          <a:p>
            <a:r>
              <a:rPr lang="en-US" altLang="zh-CN" dirty="0"/>
              <a:t>Check for the number of unique value: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909F64-9FAE-18FF-88D9-30F343FFF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70" y="1396232"/>
            <a:ext cx="4100108" cy="50416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C16A63-0865-3DCA-A95A-06488FBD6D24}"/>
              </a:ext>
            </a:extLst>
          </p:cNvPr>
          <p:cNvSpPr txBox="1"/>
          <p:nvPr/>
        </p:nvSpPr>
        <p:spPr>
          <a:xfrm>
            <a:off x="5752070" y="1859692"/>
            <a:ext cx="3496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Useless features to be dropped: </a:t>
            </a:r>
            <a:r>
              <a:rPr lang="en-US" altLang="zh-CN" i="1" dirty="0"/>
              <a:t>state, country, </a:t>
            </a:r>
            <a:r>
              <a:rPr lang="en-US" altLang="zh-CN" i="1" dirty="0" err="1"/>
              <a:t>tract_name</a:t>
            </a:r>
            <a:r>
              <a:rPr lang="en-US" altLang="zh-CN" i="1" dirty="0"/>
              <a:t> and GEOID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75483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7B542-4084-700E-43F8-72180EDD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74" y="606109"/>
            <a:ext cx="8596668" cy="3880773"/>
          </a:xfrm>
        </p:spPr>
        <p:txBody>
          <a:bodyPr/>
          <a:lstStyle/>
          <a:p>
            <a:r>
              <a:rPr lang="en-US" altLang="zh-CN" dirty="0"/>
              <a:t>Check for the null value: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4DBD14-5F8A-0F78-D2DB-2EF70C58A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39" y="1229890"/>
            <a:ext cx="3791137" cy="52141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41CD257-D46E-9BE6-C5AD-3E6FBBDCC07E}"/>
              </a:ext>
            </a:extLst>
          </p:cNvPr>
          <p:cNvSpPr txBox="1"/>
          <p:nvPr/>
        </p:nvSpPr>
        <p:spPr>
          <a:xfrm>
            <a:off x="5369011" y="612287"/>
            <a:ext cx="403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after dropping N/A: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9C169A-77CB-2821-762E-3F0879C0D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83" y="1229890"/>
            <a:ext cx="4368113" cy="477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8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7B542-4084-700E-43F8-72180EDD6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74" y="606109"/>
            <a:ext cx="8596668" cy="3880773"/>
          </a:xfrm>
        </p:spPr>
        <p:txBody>
          <a:bodyPr/>
          <a:lstStyle/>
          <a:p>
            <a:r>
              <a:rPr lang="en-US" altLang="zh-CN" dirty="0"/>
              <a:t>Check for outliers (using boxplot):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07D349-E171-D911-F223-08E70CF76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5" y="1006535"/>
            <a:ext cx="9409670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42F07-06C4-31F1-55C2-4626FE77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66" y="461319"/>
            <a:ext cx="8596668" cy="1320800"/>
          </a:xfrm>
        </p:spPr>
        <p:txBody>
          <a:bodyPr/>
          <a:lstStyle/>
          <a:p>
            <a:r>
              <a:rPr lang="en-US" altLang="zh-CN" dirty="0"/>
              <a:t>Step 2 Feature Engineering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BF64E-D228-2E0B-27BE-C3B774CB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42" y="1345043"/>
            <a:ext cx="8596668" cy="3880773"/>
          </a:xfrm>
        </p:spPr>
        <p:txBody>
          <a:bodyPr/>
          <a:lstStyle/>
          <a:p>
            <a:r>
              <a:rPr lang="en-US" altLang="zh-CN" dirty="0"/>
              <a:t>Oakland road map: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813295-A57C-10BE-DB34-4E4F8947A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97" y="1121719"/>
            <a:ext cx="6320376" cy="57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7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C83B751-5220-6437-1233-34118708F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2" y="406855"/>
            <a:ext cx="7353937" cy="21642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D0CCC2-7D56-BA83-3B00-0007ADC4C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81" y="2571123"/>
            <a:ext cx="4206722" cy="39855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8A6BE0-EB38-BF75-32B1-B34269977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41" y="2571123"/>
            <a:ext cx="4206722" cy="39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5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EBA107-5127-90AE-75FE-765EFF9A0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6" y="0"/>
            <a:ext cx="9218141" cy="688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1560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543</TotalTime>
  <Words>419</Words>
  <Application>Microsoft Office PowerPoint</Application>
  <PresentationFormat>宽屏</PresentationFormat>
  <Paragraphs>89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平面</vt:lpstr>
      <vt:lpstr>Healthy Home Prediction</vt:lpstr>
      <vt:lpstr>The Main Purpose of This Project</vt:lpstr>
      <vt:lpstr>Step 1 Data Loading and Cleaning</vt:lpstr>
      <vt:lpstr>PowerPoint 演示文稿</vt:lpstr>
      <vt:lpstr>PowerPoint 演示文稿</vt:lpstr>
      <vt:lpstr>PowerPoint 演示文稿</vt:lpstr>
      <vt:lpstr>Step 2 Feature Engineering</vt:lpstr>
      <vt:lpstr>PowerPoint 演示文稿</vt:lpstr>
      <vt:lpstr>PowerPoint 演示文稿</vt:lpstr>
      <vt:lpstr>PowerPoint 演示文稿</vt:lpstr>
      <vt:lpstr>Step 3 Modelling</vt:lpstr>
      <vt:lpstr>NO2</vt:lpstr>
      <vt:lpstr>Feature Importance and Permutation Importance</vt:lpstr>
      <vt:lpstr>NO</vt:lpstr>
      <vt:lpstr>Feature Importance and Permutation Importance</vt:lpstr>
      <vt:lpstr>PM2.5</vt:lpstr>
      <vt:lpstr>Feature Importance and Permutation Importance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Healthy Home Prediction and Map Visualization</dc:title>
  <dc:creator>Bowen Xiao</dc:creator>
  <cp:lastModifiedBy>Bowen Xiao</cp:lastModifiedBy>
  <cp:revision>12</cp:revision>
  <dcterms:created xsi:type="dcterms:W3CDTF">2022-12-04T20:50:02Z</dcterms:created>
  <dcterms:modified xsi:type="dcterms:W3CDTF">2022-12-09T19:23:52Z</dcterms:modified>
</cp:coreProperties>
</file>